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4660"/>
  </p:normalViewPr>
  <p:slideViewPr>
    <p:cSldViewPr snapToGrid="0">
      <p:cViewPr varScale="1">
        <p:scale>
          <a:sx n="57" d="100"/>
          <a:sy n="57" d="100"/>
        </p:scale>
        <p:origin x="5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FA5EE9-3566-371B-17CA-2856120D1C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4B12B9-B984-CF60-80FF-0D6BF559E10A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2A547-7411-1570-B4D8-0DEC72AE0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78522-C465-DC05-E6BF-FCCB3C298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A1492-FF87-1397-BDCB-801793D0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D184-3E05-9F21-796F-C70D8FE2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88F5B-1504-05AC-8A7A-4F60E103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42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E82F8A-1B66-0BE9-194C-BF56FBF0D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0B2709-701E-848E-2F01-B66D55245EED}"/>
              </a:ext>
            </a:extLst>
          </p:cNvPr>
          <p:cNvSpPr txBox="1"/>
          <p:nvPr userDrawn="1"/>
        </p:nvSpPr>
        <p:spPr>
          <a:xfrm>
            <a:off x="595086" y="653278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2026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FD605-1D8B-66CE-DC31-E46F8BBE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300E9-2391-F47D-4B91-59BFD9B41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3821F-AFAD-3A3D-4F97-AA540EC59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B4E3A-0188-ACCC-4257-7DFF2AC3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DB1DC-5515-355E-D40F-3629F02A8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967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185F8A-8766-7E79-930E-7C34A449E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AB6E76-4E58-875C-616B-A5D8D048A13A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0E21-2247-A9EA-F408-D969C82BE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471C1-F19A-977C-F005-109D7E558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8C5CB-6BBF-0357-08D8-980492579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FCC5C-31CB-9CBD-2069-CFE7AE60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10586-8118-BF51-B493-37F583B95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158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827792-DCF7-7255-F075-29F82DD8B7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E0847F-9962-C2D2-71F0-70A1FEEC85A3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87F73F-DDBD-8871-776E-761FD158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9F687-65D5-82A5-938E-1C62AF531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FE75F-FB89-1661-20DA-AD3C609B7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E95A3-6F4D-D4FE-FE25-BD6A2CAC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CD8C4-BDFF-489D-BDDD-FFF5DB5F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B522A-0195-BE29-9453-5AF81AD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461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D94FD8-F0A4-C7F5-AAB6-3D22133A6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15D646-1B08-9B2B-81A2-9AB097FF9E4B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B583E-D07D-C8D1-F0D0-D81D6BCBE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D6422-63E9-1BF0-5F12-7C24F2690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1EE4D-1E34-495B-E608-0BCE5C812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8A2A49-2D3C-A219-9C05-BD96F0AA5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CF1637-3FEA-3127-2A56-85D4D69EF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892AD3-F704-61BF-2323-79F082D1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16299-BBC2-F1DF-8D86-2376EF66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1F5AF8-7868-C6D8-2B13-103DA1B7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792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742260-044E-79E3-A596-AED6BF778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1815E5-9149-0DF4-56F6-A0BBFA9F65E2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49E863-56A2-BE31-BDD5-2111CAA8A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DE3580-F0D3-A96C-06A8-EE50E82FD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CFEDA-3329-2306-7E76-3907B4A54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FE4E0-C34F-D86A-5FFE-9AE48ADBF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38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0FBFEC-4C36-2C8F-2EA0-DD29DDE0A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CC82EA-76B7-F3D9-A9CC-9B13E9F54D50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D5E928-9927-1550-9D11-AB913D0B1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DB50CB-356B-134F-9C0B-21F3B069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F123F-DCA8-3BBE-7FF9-B1C123B55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339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CBE35C-71BB-1F11-E25F-D5DD3AEEC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7A3764-A84B-E382-DFDE-FE443E51E118}"/>
              </a:ext>
            </a:extLst>
          </p:cNvPr>
          <p:cNvSpPr txBox="1"/>
          <p:nvPr userDrawn="1"/>
        </p:nvSpPr>
        <p:spPr>
          <a:xfrm>
            <a:off x="595086" y="653278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CAS 2025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1D9B7-3EEC-B14D-3175-E8682E3B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94A75-31F3-516B-DBB8-74BE8BAD8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A862F-07FE-E887-B828-A3522C8D2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66B52-107B-C336-9D07-7306160D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67644-5934-1A24-2C13-93BB2C30E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ABFBD3-850F-F3FA-6E2F-7C8F4262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854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1531-DCDC-D023-D42A-5F3564B44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8E41DB-3959-C78E-53E0-2C40011370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79D5-3762-E4E1-E35D-FD0F311EB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2A9FA-1652-AD36-7FC7-21F5B2F50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2FF1C-5CA3-66FA-4828-B98089ED7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C87A5-E7A9-9DF7-CF33-EA1B8267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748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5634-1393-E367-477E-34AF0B46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22823-446F-CFF7-75B8-E3394E933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31932-27B6-1386-8A92-DD1FCF5C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9D243-BA3E-4950-6B51-12752F29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E4265-4FBA-336B-78AF-4303A4F7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735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9475F6-06D3-799F-4A43-DFB6ADEFC7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01183-7412-BE91-4607-599E5391E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1FC08-FF16-0B2E-A15A-80C23B2AF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5D27E-2902-07CA-28A3-83A03698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58685-394F-7823-7DF7-56EC7FB5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43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FC38E8-F266-D162-D6EE-145CD1E3F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95E09-546F-F257-C01E-161BD33F7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411C2-3B29-48ED-BD4C-3035034CA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1D3C2-C4A1-4537-95BD-F2C1163C12BE}" type="datetimeFigureOut">
              <a:rPr lang="en-CA" smtClean="0"/>
              <a:t>2026-10-05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C1E6D-7E0D-E588-35FD-B7CAA75F3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B7E6D-5E7F-9A3D-78B5-3ABAA11A9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09B83-9243-4139-9770-5DC321303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12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D9BC-BA3C-4199-8AB6-6FF54461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 err="1"/>
              <a:t>Presenter</a:t>
            </a:r>
            <a:r>
              <a:rPr lang="fr-CA" sz="4000" dirty="0"/>
              <a:t> Relationship Disclosure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2EA29-5AB6-4949-AF8C-24D4EAAF9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100" b="1" dirty="0"/>
              <a:t>Presenter Name: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i="1" dirty="0">
                <a:solidFill>
                  <a:srgbClr val="FF0000"/>
                </a:solidFill>
              </a:rPr>
              <a:t>insert full name here</a:t>
            </a:r>
            <a:r>
              <a:rPr lang="en-US" sz="2100" dirty="0">
                <a:solidFill>
                  <a:srgbClr val="FF0000"/>
                </a:solidFill>
              </a:rPr>
              <a:t>]</a:t>
            </a:r>
          </a:p>
          <a:p>
            <a:endParaRPr lang="en-US" sz="2100" b="1" dirty="0"/>
          </a:p>
          <a:p>
            <a:pPr>
              <a:buNone/>
            </a:pPr>
            <a:r>
              <a:rPr lang="en-US" sz="2100" b="1" dirty="0"/>
              <a:t>Relationships with financial sponsors in the past two years: </a:t>
            </a:r>
          </a:p>
          <a:p>
            <a:pPr marL="1028700" lvl="1" indent="-342900"/>
            <a:r>
              <a:rPr lang="en-US" sz="2100" dirty="0">
                <a:solidFill>
                  <a:schemeClr val="tx2"/>
                </a:solidFill>
              </a:rPr>
              <a:t>Any direct financial relationships including receipt of honoraria: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i="1" dirty="0">
                <a:solidFill>
                  <a:srgbClr val="FF0000"/>
                </a:solidFill>
              </a:rPr>
              <a:t>relevant company names here</a:t>
            </a:r>
            <a:r>
              <a:rPr lang="en-US" sz="2100" dirty="0">
                <a:solidFill>
                  <a:srgbClr val="FF0000"/>
                </a:solidFill>
              </a:rPr>
              <a:t>]</a:t>
            </a:r>
          </a:p>
          <a:p>
            <a:pPr marL="1028700" lvl="1" indent="-342900"/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Funded grants or clinical trials: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i="1" dirty="0">
                <a:solidFill>
                  <a:srgbClr val="FF0000"/>
                </a:solidFill>
              </a:rPr>
              <a:t>relevant company names here</a:t>
            </a:r>
            <a:r>
              <a:rPr lang="en-US" sz="2100" dirty="0">
                <a:solidFill>
                  <a:srgbClr val="FF0000"/>
                </a:solidFill>
              </a:rPr>
              <a:t>]</a:t>
            </a:r>
          </a:p>
          <a:p>
            <a:pPr marL="1028700" lvl="1" indent="-342900"/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Memberships on advisory boards or speakers’ bureau: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i="1" dirty="0">
                <a:solidFill>
                  <a:srgbClr val="FF0000"/>
                </a:solidFill>
              </a:rPr>
              <a:t>relevant company names here</a:t>
            </a:r>
            <a:r>
              <a:rPr lang="en-US" sz="2100" dirty="0">
                <a:solidFill>
                  <a:srgbClr val="FF0000"/>
                </a:solidFill>
              </a:rPr>
              <a:t>]</a:t>
            </a:r>
          </a:p>
          <a:p>
            <a:pPr marL="1028700" lvl="1" indent="-342900"/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Patents for drugs or devices: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i="1" dirty="0">
                <a:solidFill>
                  <a:srgbClr val="FF0000"/>
                </a:solidFill>
              </a:rPr>
              <a:t>relevant company names here</a:t>
            </a:r>
            <a:r>
              <a:rPr lang="en-US" sz="2100" dirty="0">
                <a:solidFill>
                  <a:srgbClr val="FF0000"/>
                </a:solidFill>
              </a:rPr>
              <a:t>]</a:t>
            </a:r>
          </a:p>
          <a:p>
            <a:pPr marL="1028700" lvl="1" indent="-342900"/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Other: </a:t>
            </a:r>
            <a:r>
              <a:rPr lang="en-US" sz="2100" dirty="0">
                <a:solidFill>
                  <a:srgbClr val="FF0000"/>
                </a:solidFill>
              </a:rPr>
              <a:t>[</a:t>
            </a:r>
            <a:r>
              <a:rPr lang="en-US" sz="2100" i="1" dirty="0">
                <a:solidFill>
                  <a:srgbClr val="FF0000"/>
                </a:solidFill>
              </a:rPr>
              <a:t>relevant information here</a:t>
            </a:r>
            <a:r>
              <a:rPr lang="en-US" sz="2100" dirty="0">
                <a:solidFill>
                  <a:srgbClr val="FF0000"/>
                </a:solidFill>
              </a:rPr>
              <a:t>]</a:t>
            </a:r>
          </a:p>
          <a:p>
            <a:pPr>
              <a:buNone/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en-US" sz="2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Potential for conflict(s) of interest:</a:t>
            </a:r>
          </a:p>
          <a:p>
            <a:pPr marL="1028700" lvl="1" indent="-342900"/>
            <a:r>
              <a:rPr lang="en-US" sz="2100" i="1" dirty="0">
                <a:solidFill>
                  <a:srgbClr val="FF0000"/>
                </a:solidFill>
              </a:rPr>
              <a:t>[Presenter]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has received </a:t>
            </a:r>
            <a:r>
              <a:rPr lang="en-US" sz="2100" i="1" dirty="0">
                <a:solidFill>
                  <a:srgbClr val="FF0000"/>
                </a:solidFill>
              </a:rPr>
              <a:t>[payment/funding, etc.] </a:t>
            </a:r>
            <a:r>
              <a:rPr lang="en-US" sz="2100" dirty="0">
                <a:solidFill>
                  <a:schemeClr val="tx2"/>
                </a:solidFill>
              </a:rPr>
              <a:t>from</a:t>
            </a:r>
            <a:r>
              <a:rPr lang="en-US" sz="2100" dirty="0">
                <a:solidFill>
                  <a:srgbClr val="FF0000"/>
                </a:solidFill>
              </a:rPr>
              <a:t> </a:t>
            </a:r>
            <a:r>
              <a:rPr lang="en-US" sz="2100" i="1" dirty="0">
                <a:solidFill>
                  <a:srgbClr val="FF0000"/>
                </a:solidFill>
              </a:rPr>
              <a:t>[organization supporting this program </a:t>
            </a:r>
            <a:r>
              <a:rPr lang="en-US" sz="2100" i="1" u="sng" dirty="0">
                <a:solidFill>
                  <a:srgbClr val="FF0000"/>
                </a:solidFill>
              </a:rPr>
              <a:t>AND/OR </a:t>
            </a:r>
            <a:r>
              <a:rPr lang="en-US" sz="2100" i="1" dirty="0">
                <a:solidFill>
                  <a:srgbClr val="FF0000"/>
                </a:solidFill>
              </a:rPr>
              <a:t>organization whose product(s) are being discussed in this program]</a:t>
            </a:r>
            <a:r>
              <a:rPr lang="en-US" sz="2100" i="1" dirty="0">
                <a:solidFill>
                  <a:schemeClr val="tx2"/>
                </a:solidFill>
              </a:rPr>
              <a:t>.</a:t>
            </a:r>
            <a:r>
              <a:rPr lang="en-US" sz="2100" i="1" dirty="0">
                <a:solidFill>
                  <a:srgbClr val="FF0000"/>
                </a:solidFill>
              </a:rPr>
              <a:t> </a:t>
            </a:r>
          </a:p>
          <a:p>
            <a:pPr marL="1028700" lvl="1" indent="-342900"/>
            <a:r>
              <a:rPr lang="en-US" sz="2100" i="1" dirty="0">
                <a:solidFill>
                  <a:srgbClr val="FF0000"/>
                </a:solidFill>
              </a:rPr>
              <a:t>[Supporting organization name] [developed/licenses/distributes/benefits from the sale of, etc.]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product that will be discussed in this program.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03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D9BC-BA3C-4199-8AB6-6FF54461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Disclosure of Use of </a:t>
            </a:r>
            <a:r>
              <a:rPr lang="fr-CA" sz="4000" dirty="0" err="1"/>
              <a:t>Artificial</a:t>
            </a:r>
            <a:r>
              <a:rPr lang="fr-CA" sz="4000" dirty="0"/>
              <a:t> Intelligence (AI)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2EA29-5AB6-4949-AF8C-24D4EAAF9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The following </a:t>
            </a:r>
            <a:r>
              <a:rPr lang="en-US" b="1" dirty="0" err="1"/>
              <a:t>Artifical</a:t>
            </a:r>
            <a:r>
              <a:rPr lang="en-US" b="1" dirty="0"/>
              <a:t> Intelligence (AI) tools were used in the preparation of this presentation and/or abstract: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i="1" dirty="0">
                <a:solidFill>
                  <a:srgbClr val="FF0000"/>
                </a:solidFill>
              </a:rPr>
              <a:t>Insert name of AI tools used</a:t>
            </a:r>
            <a:r>
              <a:rPr lang="en-US" dirty="0">
                <a:solidFill>
                  <a:srgbClr val="FF0000"/>
                </a:solidFill>
              </a:rPr>
              <a:t>] 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They were used in the following ways: </a:t>
            </a:r>
          </a:p>
          <a:p>
            <a:pPr marL="285750" indent="-285750"/>
            <a:r>
              <a:rPr lang="en-US" b="1" dirty="0"/>
              <a:t>Research assistance: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i="1" dirty="0">
                <a:solidFill>
                  <a:srgbClr val="FF0000"/>
                </a:solidFill>
              </a:rPr>
              <a:t>literature search, data synthesis</a:t>
            </a:r>
            <a:r>
              <a:rPr lang="en-US" dirty="0">
                <a:solidFill>
                  <a:srgbClr val="FF0000"/>
                </a:solidFill>
              </a:rPr>
              <a:t>]</a:t>
            </a:r>
          </a:p>
          <a:p>
            <a:pPr marL="285750" indent="-285750"/>
            <a:r>
              <a:rPr lang="en-US" b="1" dirty="0"/>
              <a:t>Writing support: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i="1" dirty="0">
                <a:solidFill>
                  <a:srgbClr val="FF0000"/>
                </a:solidFill>
              </a:rPr>
              <a:t>grammar correction, formatting, summarization</a:t>
            </a:r>
            <a:r>
              <a:rPr lang="en-US" dirty="0">
                <a:solidFill>
                  <a:srgbClr val="FF0000"/>
                </a:solidFill>
              </a:rPr>
              <a:t>]</a:t>
            </a:r>
          </a:p>
          <a:p>
            <a:pPr marL="285750" indent="-285750"/>
            <a:r>
              <a:rPr lang="en-US" b="1" dirty="0"/>
              <a:t>Image or slide generation: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i="1" dirty="0">
                <a:solidFill>
                  <a:srgbClr val="FF0000"/>
                </a:solidFill>
              </a:rPr>
              <a:t>visual design, diagram creation</a:t>
            </a:r>
            <a:r>
              <a:rPr lang="en-US" dirty="0">
                <a:solidFill>
                  <a:srgbClr val="FF0000"/>
                </a:solidFill>
              </a:rPr>
              <a:t>]</a:t>
            </a:r>
          </a:p>
          <a:p>
            <a:pPr marL="285750" indent="-285750"/>
            <a:r>
              <a:rPr lang="en-US" b="1" dirty="0"/>
              <a:t>Other uses: </a:t>
            </a: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i="1" dirty="0">
                <a:solidFill>
                  <a:srgbClr val="FF0000"/>
                </a:solidFill>
              </a:rPr>
              <a:t>specify if applicable</a:t>
            </a:r>
            <a:r>
              <a:rPr lang="en-US" dirty="0">
                <a:solidFill>
                  <a:srgbClr val="FF0000"/>
                </a:solidFill>
              </a:rPr>
              <a:t>]</a:t>
            </a:r>
          </a:p>
          <a:p>
            <a:endParaRPr lang="en-US" dirty="0"/>
          </a:p>
          <a:p>
            <a:r>
              <a:rPr lang="en-US" i="1" dirty="0"/>
              <a:t>All content has been reviewed and validated by the presenter to ensure accuracy, relevance, and alignment with CPD standards. No AI tools were used to generate clinical recommendations.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655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276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Presenter Relationship Disclosure</vt:lpstr>
      <vt:lpstr>Disclosure of Use of Artificial Intelligence (AI)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COA Licenses</dc:creator>
  <cp:lastModifiedBy>COA - Mary</cp:lastModifiedBy>
  <cp:revision>5</cp:revision>
  <dcterms:created xsi:type="dcterms:W3CDTF">2025-10-03T19:22:56Z</dcterms:created>
  <dcterms:modified xsi:type="dcterms:W3CDTF">2026-10-05T18:54:41Z</dcterms:modified>
</cp:coreProperties>
</file>